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notesMasterIdLst>
    <p:notesMasterId r:id="rId15"/>
  </p:notesMasterIdLst>
  <p:sldIdLst>
    <p:sldId id="256" r:id="rId2"/>
    <p:sldId id="517" r:id="rId3"/>
    <p:sldId id="518" r:id="rId4"/>
    <p:sldId id="519" r:id="rId5"/>
    <p:sldId id="520" r:id="rId6"/>
    <p:sldId id="279" r:id="rId7"/>
    <p:sldId id="281" r:id="rId8"/>
    <p:sldId id="282" r:id="rId9"/>
    <p:sldId id="283" r:id="rId10"/>
    <p:sldId id="521" r:id="rId11"/>
    <p:sldId id="522" r:id="rId12"/>
    <p:sldId id="523" r:id="rId13"/>
    <p:sldId id="524" r:id="rId14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FF33"/>
    <a:srgbClr val="B576FF"/>
    <a:srgbClr val="23FF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752"/>
    <p:restoredTop sz="94674"/>
  </p:normalViewPr>
  <p:slideViewPr>
    <p:cSldViewPr snapToGrid="0">
      <p:cViewPr varScale="1">
        <p:scale>
          <a:sx n="124" d="100"/>
          <a:sy n="124" d="100"/>
        </p:scale>
        <p:origin x="392" y="1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860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744DC2-6A14-4FEE-B9D4-F4CB585A2C73}" type="datetimeFigureOut">
              <a:rPr lang="en-US" smtClean="0"/>
              <a:t>4/2/18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97013" y="1200150"/>
            <a:ext cx="4321175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838" y="4621213"/>
            <a:ext cx="5851525" cy="37798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138456-18B0-4BA7-9DAB-E4C5A74141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0240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138456-18B0-4BA7-9DAB-E4C5A741410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0408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5628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80836" y="986069"/>
            <a:ext cx="7669687" cy="837421"/>
          </a:xfrm>
          <a:noFill/>
        </p:spPr>
        <p:txBody>
          <a:bodyPr>
            <a:noAutofit/>
          </a:bodyPr>
          <a:lstStyle/>
          <a:p>
            <a:r>
              <a:rPr lang="en-US" sz="4400" dirty="0"/>
              <a:t>Lab 10: Inference of population structure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8261287-156E-364E-84B7-A6E15DF78EA4}"/>
              </a:ext>
            </a:extLst>
          </p:cNvPr>
          <p:cNvSpPr txBox="1">
            <a:spLocks/>
          </p:cNvSpPr>
          <p:nvPr/>
        </p:nvSpPr>
        <p:spPr>
          <a:xfrm>
            <a:off x="1758797" y="4988626"/>
            <a:ext cx="5628321" cy="470899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/>
              <a:t>BIOL4174/5174 Conservation Genetics Spring 2018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85775" y="23717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1D31880-BE6E-CF46-BC7C-A32ED4AD53C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47" b="44899"/>
          <a:stretch/>
        </p:blipFill>
        <p:spPr>
          <a:xfrm>
            <a:off x="236305" y="2414426"/>
            <a:ext cx="8709324" cy="203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6247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25902-F116-9247-A89C-A471806AE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418" y="254021"/>
            <a:ext cx="8599470" cy="678745"/>
          </a:xfrm>
        </p:spPr>
        <p:txBody>
          <a:bodyPr>
            <a:normAutofit/>
          </a:bodyPr>
          <a:lstStyle/>
          <a:p>
            <a:r>
              <a:rPr lang="en-US" sz="3600" dirty="0"/>
              <a:t>Inferring population structure: PCA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A2D3AC1-59AE-254E-9F7D-39894A2012A8}"/>
              </a:ext>
            </a:extLst>
          </p:cNvPr>
          <p:cNvSpPr txBox="1">
            <a:spLocks/>
          </p:cNvSpPr>
          <p:nvPr/>
        </p:nvSpPr>
        <p:spPr>
          <a:xfrm>
            <a:off x="410967" y="1376737"/>
            <a:ext cx="8383712" cy="467474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latin typeface="+mn-lt"/>
              </a:rPr>
              <a:t>Most commonly applied of this type of analysis 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2800" dirty="0">
              <a:latin typeface="+mn-lt"/>
            </a:endParaRP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latin typeface="+mn-lt"/>
              </a:rPr>
              <a:t>Find new dimensions (Principal Components) which: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Are linear combinations of the original ones 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+mn-lt"/>
              </a:rPr>
              <a:t>Are uncorrelated with one another 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Capture as much variance in the original data as possible</a:t>
            </a:r>
            <a:endParaRPr lang="en-US" sz="2400" dirty="0">
              <a:latin typeface="+mn-lt"/>
            </a:endParaRPr>
          </a:p>
          <a:p>
            <a:endParaRPr lang="en-US" sz="2800" dirty="0">
              <a:latin typeface="+mn-lt"/>
            </a:endParaRPr>
          </a:p>
          <a:p>
            <a:endParaRPr lang="en-US" sz="2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859364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25902-F116-9247-A89C-A471806AE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418" y="254021"/>
            <a:ext cx="8599470" cy="678745"/>
          </a:xfrm>
        </p:spPr>
        <p:txBody>
          <a:bodyPr>
            <a:normAutofit/>
          </a:bodyPr>
          <a:lstStyle/>
          <a:p>
            <a:r>
              <a:rPr lang="en-US" sz="3600" dirty="0"/>
              <a:t>Inferring population structure: PCA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A2D3AC1-59AE-254E-9F7D-39894A2012A8}"/>
              </a:ext>
            </a:extLst>
          </p:cNvPr>
          <p:cNvSpPr txBox="1">
            <a:spLocks/>
          </p:cNvSpPr>
          <p:nvPr/>
        </p:nvSpPr>
        <p:spPr>
          <a:xfrm>
            <a:off x="482887" y="1387011"/>
            <a:ext cx="8383712" cy="489049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1200"/>
              </a:spcAft>
            </a:pPr>
            <a:r>
              <a:rPr lang="en-US" sz="2800" dirty="0">
                <a:latin typeface="+mn-lt"/>
              </a:rPr>
              <a:t>Steps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sz="2800" dirty="0">
                <a:latin typeface="+mn-lt"/>
              </a:rPr>
              <a:t>Calculate covariance matrix (=joint variability)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sz="2800" dirty="0">
                <a:latin typeface="+mn-lt"/>
              </a:rPr>
              <a:t>Find vectors (axis) explaining covariance from this matrix </a:t>
            </a:r>
          </a:p>
          <a:p>
            <a:pPr marL="971550" lvl="1" indent="-5143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These are called </a:t>
            </a:r>
            <a:r>
              <a:rPr lang="en-US" sz="2400" b="1" dirty="0"/>
              <a:t>eigenvectors</a:t>
            </a:r>
            <a:r>
              <a:rPr lang="en-US" sz="2400" dirty="0"/>
              <a:t> </a:t>
            </a:r>
          </a:p>
          <a:p>
            <a:pPr marL="971550" lvl="1" indent="-5143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+mn-lt"/>
              </a:rPr>
              <a:t>Each has an associated </a:t>
            </a:r>
            <a:r>
              <a:rPr lang="en-US" sz="2400" b="1" dirty="0">
                <a:latin typeface="+mn-lt"/>
              </a:rPr>
              <a:t>eigenvalue</a:t>
            </a:r>
            <a:r>
              <a:rPr lang="en-US" sz="2400" dirty="0">
                <a:latin typeface="+mn-lt"/>
              </a:rPr>
              <a:t> describing how much variance it explains </a:t>
            </a:r>
          </a:p>
          <a:p>
            <a:pPr marL="971550" lvl="1" indent="-5143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latin typeface="+mn-lt"/>
              </a:rPr>
              <a:t>Eigenvectors</a:t>
            </a:r>
            <a:r>
              <a:rPr lang="en-US" sz="2400" dirty="0">
                <a:latin typeface="+mn-lt"/>
              </a:rPr>
              <a:t> are orthogonal, or perpendicular to one another</a:t>
            </a:r>
            <a:endParaRPr lang="en-US" sz="2400" b="1" dirty="0">
              <a:latin typeface="+mn-lt"/>
            </a:endParaRP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sz="2800" dirty="0">
                <a:latin typeface="+mn-lt"/>
              </a:rPr>
              <a:t>Sort </a:t>
            </a:r>
            <a:r>
              <a:rPr lang="en-US" sz="2800" b="1" dirty="0">
                <a:latin typeface="+mn-lt"/>
              </a:rPr>
              <a:t>eigenvectors</a:t>
            </a:r>
            <a:r>
              <a:rPr lang="en-US" sz="2800" dirty="0">
                <a:latin typeface="+mn-lt"/>
              </a:rPr>
              <a:t> by percentage variation explained </a:t>
            </a:r>
          </a:p>
          <a:p>
            <a:pPr marL="971550" lvl="1" indent="-5143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First few axes usually explain majority of variation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sz="2800" dirty="0">
                <a:latin typeface="+mn-lt"/>
              </a:rPr>
              <a:t>Eigenvector explaining the most variation is Principal Component 1 (and same for PC2, </a:t>
            </a:r>
            <a:r>
              <a:rPr lang="en-US" sz="2800" dirty="0" err="1">
                <a:latin typeface="+mn-lt"/>
              </a:rPr>
              <a:t>etc</a:t>
            </a:r>
            <a:r>
              <a:rPr lang="en-US" sz="2800" dirty="0">
                <a:latin typeface="+mn-lt"/>
              </a:rPr>
              <a:t>…)</a:t>
            </a:r>
          </a:p>
          <a:p>
            <a:pPr marL="971550" lvl="1" indent="-5143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Often components of very little significant are ignored</a:t>
            </a:r>
            <a:endParaRPr lang="en-US" sz="2600" dirty="0">
              <a:latin typeface="+mn-lt"/>
            </a:endParaRPr>
          </a:p>
          <a:p>
            <a:endParaRPr lang="en-US" sz="2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903120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25902-F116-9247-A89C-A471806AE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418" y="254021"/>
            <a:ext cx="8599470" cy="678745"/>
          </a:xfrm>
        </p:spPr>
        <p:txBody>
          <a:bodyPr>
            <a:normAutofit/>
          </a:bodyPr>
          <a:lstStyle/>
          <a:p>
            <a:r>
              <a:rPr lang="en-US" sz="3600" dirty="0"/>
              <a:t>Inferring population structure: PCA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6362F2-BCC3-124B-B17F-64778606B5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8300" y="2063750"/>
            <a:ext cx="3327400" cy="273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7857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25902-F116-9247-A89C-A471806AE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418" y="254021"/>
            <a:ext cx="8599470" cy="678745"/>
          </a:xfrm>
        </p:spPr>
        <p:txBody>
          <a:bodyPr>
            <a:normAutofit/>
          </a:bodyPr>
          <a:lstStyle/>
          <a:p>
            <a:r>
              <a:rPr lang="en-US" sz="3600" dirty="0"/>
              <a:t>Inferring population structure: PCA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6362F2-BCC3-124B-B17F-64778606B5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8300" y="2063750"/>
            <a:ext cx="3327400" cy="273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0928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25902-F116-9247-A89C-A471806AE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418" y="254021"/>
            <a:ext cx="8599470" cy="678745"/>
          </a:xfrm>
        </p:spPr>
        <p:txBody>
          <a:bodyPr>
            <a:normAutofit/>
          </a:bodyPr>
          <a:lstStyle/>
          <a:p>
            <a:r>
              <a:rPr lang="en-US" sz="3600" dirty="0" err="1"/>
              <a:t>Struc</a:t>
            </a:r>
            <a:r>
              <a:rPr lang="en-US" sz="3600" dirty="0"/>
              <a:t> outline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A2D3AC1-59AE-254E-9F7D-39894A2012A8}"/>
              </a:ext>
            </a:extLst>
          </p:cNvPr>
          <p:cNvSpPr txBox="1">
            <a:spLocks/>
          </p:cNvSpPr>
          <p:nvPr/>
        </p:nvSpPr>
        <p:spPr>
          <a:xfrm>
            <a:off x="612499" y="1458929"/>
            <a:ext cx="7853407" cy="47569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>
              <a:buFont typeface="+mj-lt"/>
              <a:buAutoNum type="arabicPeriod"/>
            </a:pPr>
            <a:r>
              <a:rPr lang="en-US" sz="2000" dirty="0">
                <a:latin typeface="+mn-lt"/>
              </a:rPr>
              <a:t>Have data X, need to infer populations of origin Z, and allele frequencies of those pops Y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>
                <a:latin typeface="+mn-lt"/>
              </a:rPr>
              <a:t>Assume ancestral populations are in HWE, and all individuals are produced from admixture (or not) between these ancestral pops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>
                <a:latin typeface="+mn-lt"/>
              </a:rPr>
              <a:t>Assign individuals to </a:t>
            </a:r>
            <a:r>
              <a:rPr lang="en-US" sz="2000" i="1" dirty="0">
                <a:latin typeface="+mn-lt"/>
              </a:rPr>
              <a:t>K</a:t>
            </a:r>
            <a:r>
              <a:rPr lang="en-US" sz="2000" dirty="0">
                <a:latin typeface="+mn-lt"/>
              </a:rPr>
              <a:t> clusters by finding clusters which minimize departure from HWE, and minimize LD </a:t>
            </a:r>
          </a:p>
          <a:p>
            <a:pPr marL="514350" indent="-514350">
              <a:buFont typeface="+mj-lt"/>
              <a:buAutoNum type="arabicPeriod"/>
            </a:pPr>
            <a:endParaRPr lang="en-US" sz="2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66906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25902-F116-9247-A89C-A471806AE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418" y="254021"/>
            <a:ext cx="8599470" cy="678745"/>
          </a:xfrm>
        </p:spPr>
        <p:txBody>
          <a:bodyPr>
            <a:normAutofit/>
          </a:bodyPr>
          <a:lstStyle/>
          <a:p>
            <a:r>
              <a:rPr lang="en-US" sz="3600" dirty="0"/>
              <a:t>Population structure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A2D3AC1-59AE-254E-9F7D-39894A2012A8}"/>
              </a:ext>
            </a:extLst>
          </p:cNvPr>
          <p:cNvSpPr txBox="1">
            <a:spLocks/>
          </p:cNvSpPr>
          <p:nvPr/>
        </p:nvSpPr>
        <p:spPr>
          <a:xfrm>
            <a:off x="407017" y="1387009"/>
            <a:ext cx="3230036" cy="475693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+mn-lt"/>
              </a:rPr>
              <a:t>Populations generally don’t consist of a single randomly-mating unit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latin typeface="+mn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+mn-lt"/>
              </a:rPr>
              <a:t>Assortative mating due to: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200" dirty="0"/>
              <a:t>Dispersal limitation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200" dirty="0">
                <a:latin typeface="+mn-lt"/>
              </a:rPr>
              <a:t>Geographic barriers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200" dirty="0">
                <a:latin typeface="+mn-lt"/>
              </a:rPr>
              <a:t>Differential adapt</a:t>
            </a:r>
            <a:r>
              <a:rPr lang="en-US" sz="2200" dirty="0"/>
              <a:t>ation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200" dirty="0" err="1">
                <a:latin typeface="+mn-lt"/>
              </a:rPr>
              <a:t>etc</a:t>
            </a:r>
            <a:endParaRPr lang="en-US" sz="2200" dirty="0">
              <a:latin typeface="+mn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latin typeface="+mn-lt"/>
            </a:endParaRPr>
          </a:p>
          <a:p>
            <a:endParaRPr lang="en-US" sz="2800" dirty="0">
              <a:latin typeface="+mn-lt"/>
            </a:endParaRPr>
          </a:p>
          <a:p>
            <a:endParaRPr lang="en-US" sz="2800" dirty="0">
              <a:latin typeface="+mn-lt"/>
            </a:endParaRPr>
          </a:p>
          <a:p>
            <a:endParaRPr lang="en-US" sz="2800" dirty="0">
              <a:latin typeface="+mn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350F4F-B840-464A-8D68-9531EEC216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7051" y="1409522"/>
            <a:ext cx="5311969" cy="441079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E6DD0A4-BC0A-2641-A6D5-8C04BC2EB0F2}"/>
              </a:ext>
            </a:extLst>
          </p:cNvPr>
          <p:cNvSpPr/>
          <p:nvPr/>
        </p:nvSpPr>
        <p:spPr>
          <a:xfrm>
            <a:off x="5427165" y="5936163"/>
            <a:ext cx="31968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Byrne et al (2018) </a:t>
            </a:r>
            <a:r>
              <a:rPr lang="en-US" i="1" dirty="0" err="1"/>
              <a:t>PLoS</a:t>
            </a:r>
            <a:r>
              <a:rPr lang="en-US" i="1" dirty="0"/>
              <a:t> Genetics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88012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25902-F116-9247-A89C-A471806AE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418" y="254021"/>
            <a:ext cx="8599470" cy="678745"/>
          </a:xfrm>
        </p:spPr>
        <p:txBody>
          <a:bodyPr>
            <a:normAutofit/>
          </a:bodyPr>
          <a:lstStyle/>
          <a:p>
            <a:r>
              <a:rPr lang="en-US" sz="3600" dirty="0"/>
              <a:t>Inferring population structure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A2D3AC1-59AE-254E-9F7D-39894A2012A8}"/>
              </a:ext>
            </a:extLst>
          </p:cNvPr>
          <p:cNvSpPr txBox="1">
            <a:spLocks/>
          </p:cNvSpPr>
          <p:nvPr/>
        </p:nvSpPr>
        <p:spPr>
          <a:xfrm>
            <a:off x="622774" y="1458928"/>
            <a:ext cx="8058889" cy="4561728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latin typeface="+mn-lt"/>
              </a:rPr>
              <a:t>Most common approaches: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latin typeface="+mn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+mn-lt"/>
              </a:rPr>
              <a:t>Approaches we’ve seen (genetic distances, F-statistics, AMOVA, </a:t>
            </a:r>
            <a:r>
              <a:rPr lang="en-US" sz="2800" dirty="0" err="1">
                <a:latin typeface="+mn-lt"/>
              </a:rPr>
              <a:t>etc</a:t>
            </a:r>
            <a:r>
              <a:rPr lang="en-US" sz="2800" dirty="0">
                <a:latin typeface="+mn-lt"/>
              </a:rPr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latin typeface="+mn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+mn-lt"/>
              </a:rPr>
              <a:t>Phylogenetic approaches (may not be informative at sub-specific scale)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latin typeface="+mn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+mn-lt"/>
              </a:rPr>
              <a:t>Principle Components Analysis (PCA) / Dimension reduction approaches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latin typeface="+mn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+mn-lt"/>
              </a:rPr>
              <a:t>Assignment Tests</a:t>
            </a:r>
          </a:p>
          <a:p>
            <a:endParaRPr lang="en-US" sz="2800" dirty="0">
              <a:latin typeface="+mn-lt"/>
            </a:endParaRPr>
          </a:p>
          <a:p>
            <a:endParaRPr lang="en-US" sz="2800" dirty="0">
              <a:latin typeface="+mn-lt"/>
            </a:endParaRPr>
          </a:p>
          <a:p>
            <a:endParaRPr lang="en-US" sz="2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989950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25902-F116-9247-A89C-A471806AE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418" y="254021"/>
            <a:ext cx="8599470" cy="678745"/>
          </a:xfrm>
        </p:spPr>
        <p:txBody>
          <a:bodyPr>
            <a:normAutofit/>
          </a:bodyPr>
          <a:lstStyle/>
          <a:p>
            <a:r>
              <a:rPr lang="en-US" sz="3600" dirty="0"/>
              <a:t>Inferring population structure: PCA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A2D3AC1-59AE-254E-9F7D-39894A2012A8}"/>
              </a:ext>
            </a:extLst>
          </p:cNvPr>
          <p:cNvSpPr txBox="1">
            <a:spLocks/>
          </p:cNvSpPr>
          <p:nvPr/>
        </p:nvSpPr>
        <p:spPr>
          <a:xfrm>
            <a:off x="410967" y="1376737"/>
            <a:ext cx="8383712" cy="4674741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latin typeface="+mn-lt"/>
              </a:rPr>
              <a:t>Genetic data is very large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Sometimes hundreds or thousands of loci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Individuals are described by multi-dimensional vector of marker configurations 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Low-dimensional projection can help see patterns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2800" dirty="0">
              <a:latin typeface="+mn-lt"/>
            </a:endParaRP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latin typeface="+mn-lt"/>
              </a:rPr>
              <a:t>PCA: One of many methods which can be used to highlight patterns in highly dimensional datasets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Find major axes of variation in multidimensional datasets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Allows to transform data and visualize pattern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2400" dirty="0">
              <a:latin typeface="+mn-lt"/>
            </a:endParaRPr>
          </a:p>
          <a:p>
            <a:endParaRPr lang="en-US" sz="2800" dirty="0">
              <a:latin typeface="+mn-lt"/>
            </a:endParaRPr>
          </a:p>
          <a:p>
            <a:endParaRPr lang="en-US" sz="2800" dirty="0">
              <a:latin typeface="+mn-lt"/>
            </a:endParaRPr>
          </a:p>
          <a:p>
            <a:endParaRPr lang="en-US" sz="2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340326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Two-Dimensional Example</a:t>
            </a:r>
          </a:p>
        </p:txBody>
      </p:sp>
      <p:pic>
        <p:nvPicPr>
          <p:cNvPr id="1028" name="Picture 4" descr="http://www.totallab.com/products/samespots/support/images/pca_2_15a.jpg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99" b="7812"/>
          <a:stretch/>
        </p:blipFill>
        <p:spPr bwMode="auto">
          <a:xfrm>
            <a:off x="1828800" y="1600200"/>
            <a:ext cx="5903494" cy="449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69487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Two-Dimensional Example</a:t>
            </a:r>
          </a:p>
        </p:txBody>
      </p:sp>
      <p:pic>
        <p:nvPicPr>
          <p:cNvPr id="4098" name="Picture 2" descr="http://www.totallab.com/products/samespots/support/images/pca_2_15b.jpg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99" b="7812"/>
          <a:stretch/>
        </p:blipFill>
        <p:spPr bwMode="auto">
          <a:xfrm>
            <a:off x="1828800" y="1600200"/>
            <a:ext cx="5903494" cy="449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02705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Two-Dimensional Example</a:t>
            </a:r>
          </a:p>
        </p:txBody>
      </p:sp>
      <p:pic>
        <p:nvPicPr>
          <p:cNvPr id="3074" name="Picture 2" descr="http://www.totallab.com/products/samespots/support/images/pca_2_15c.jpg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99" b="7812"/>
          <a:stretch/>
        </p:blipFill>
        <p:spPr bwMode="auto">
          <a:xfrm>
            <a:off x="1828800" y="1600200"/>
            <a:ext cx="5903494" cy="449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4480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Two-Dimensional Example</a:t>
            </a:r>
          </a:p>
        </p:txBody>
      </p:sp>
      <p:pic>
        <p:nvPicPr>
          <p:cNvPr id="2050" name="Picture 2" descr="http://www.totallab.com/products/samespots/support/images/pca_2_15d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4867" y="1600200"/>
            <a:ext cx="6414265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 rot="20396941">
            <a:off x="1487842" y="3709711"/>
            <a:ext cx="762000" cy="2590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 rot="4174328">
            <a:off x="5507722" y="4448629"/>
            <a:ext cx="762000" cy="2590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4787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5370</TotalTime>
  <Words>358</Words>
  <Application>Microsoft Macintosh PowerPoint</Application>
  <PresentationFormat>On-screen Show (4:3)</PresentationFormat>
  <Paragraphs>64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Lab 10: Inference of population structure</vt:lpstr>
      <vt:lpstr>Struc outline</vt:lpstr>
      <vt:lpstr>Population structure</vt:lpstr>
      <vt:lpstr>Inferring population structure</vt:lpstr>
      <vt:lpstr>Inferring population structure: PCA</vt:lpstr>
      <vt:lpstr>Two-Dimensional Example</vt:lpstr>
      <vt:lpstr>Two-Dimensional Example</vt:lpstr>
      <vt:lpstr>Two-Dimensional Example</vt:lpstr>
      <vt:lpstr>Two-Dimensional Example</vt:lpstr>
      <vt:lpstr>Inferring population structure: PCA</vt:lpstr>
      <vt:lpstr>Inferring population structure: PCA</vt:lpstr>
      <vt:lpstr>Inferring population structure: PCA</vt:lpstr>
      <vt:lpstr>Inferring population structure: PCA</vt:lpstr>
    </vt:vector>
  </TitlesOfParts>
  <Company/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Lab Introduction</dc:title>
  <dc:creator>Steve</dc:creator>
  <cp:lastModifiedBy>Tyler Chafin</cp:lastModifiedBy>
  <cp:revision>423</cp:revision>
  <cp:lastPrinted>2014-01-15T01:50:06Z</cp:lastPrinted>
  <dcterms:created xsi:type="dcterms:W3CDTF">2006-08-16T00:00:00Z</dcterms:created>
  <dcterms:modified xsi:type="dcterms:W3CDTF">2018-04-02T15:23:34Z</dcterms:modified>
</cp:coreProperties>
</file>